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7" r:id="rId3"/>
    <p:sldId id="303" r:id="rId4"/>
    <p:sldId id="304" r:id="rId5"/>
    <p:sldId id="307" r:id="rId6"/>
    <p:sldId id="308" r:id="rId7"/>
    <p:sldId id="306" r:id="rId8"/>
    <p:sldId id="305" r:id="rId9"/>
    <p:sldId id="309" r:id="rId10"/>
    <p:sldId id="278" r:id="rId11"/>
    <p:sldId id="296" r:id="rId12"/>
    <p:sldId id="310" r:id="rId13"/>
    <p:sldId id="311" r:id="rId14"/>
    <p:sldId id="281" r:id="rId15"/>
    <p:sldId id="292" r:id="rId16"/>
  </p:sldIdLst>
  <p:sldSz cx="12192000" cy="6858000"/>
  <p:notesSz cx="6669088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öpfer, Stefanie" initials="TS" lastIdx="1" clrIdx="0">
    <p:extLst>
      <p:ext uri="{19B8F6BF-5375-455C-9EA6-DF929625EA0E}">
        <p15:presenceInfo xmlns:p15="http://schemas.microsoft.com/office/powerpoint/2012/main" userId="S-1-5-21-1685295956-1506891677-63163686-74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1B6"/>
    <a:srgbClr val="D2C2FA"/>
    <a:srgbClr val="C3AE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7EC2F-63C0-4994-8661-7789DD2E55E1}" type="datetimeFigureOut">
              <a:rPr lang="de-DE" smtClean="0"/>
              <a:t>05.03.2024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47DD1-A9D1-434D-B80D-C926232598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9987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47DD1-A9D1-434D-B80D-C926232598C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20920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47DD1-A9D1-434D-B80D-C926232598C0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7993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47DD1-A9D1-434D-B80D-C926232598C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0688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47DD1-A9D1-434D-B80D-C926232598C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7959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47DD1-A9D1-434D-B80D-C926232598C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951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47DD1-A9D1-434D-B80D-C926232598C0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1144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47DD1-A9D1-434D-B80D-C926232598C0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9943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47DD1-A9D1-434D-B80D-C926232598C0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3750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47DD1-A9D1-434D-B80D-C926232598C0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4218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47DD1-A9D1-434D-B80D-C926232598C0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1492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4B149-945C-4F1B-ACAB-53C03D8DB18C}" type="datetime1">
              <a:rPr lang="de-DE" smtClean="0"/>
              <a:t>05.03.2024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5E10-4780-4D77-9167-B27BE19F7E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9911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CCE2-FC7E-4F09-922D-1D94A0EEE41C}" type="datetime1">
              <a:rPr lang="de-DE" smtClean="0"/>
              <a:t>05.03.2024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5E10-4780-4D77-9167-B27BE19F7E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9922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AC32-4C82-43D8-8D4F-F0DF74AD58AB}" type="datetime1">
              <a:rPr lang="de-DE" smtClean="0"/>
              <a:t>05.03.2024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5E10-4780-4D77-9167-B27BE19F7E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8284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FB9A-CB13-4DB8-A45E-10059DE68853}" type="datetime1">
              <a:rPr lang="de-DE" smtClean="0"/>
              <a:t>05.03.2024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FF921-04E5-4668-A82D-084C2B6A2A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853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131DB-E30D-4B8F-AB94-1C842ED2C58B}" type="datetime1">
              <a:rPr lang="de-DE" smtClean="0"/>
              <a:t>05.03.2024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FF921-04E5-4668-A82D-084C2B6A2A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2794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2A4B1-65A5-4424-BECC-10A46B6952BE}" type="datetime1">
              <a:rPr lang="de-DE" smtClean="0"/>
              <a:t>05.03.2024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FF921-04E5-4668-A82D-084C2B6A2A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0125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F3A2-DE69-401B-9789-C1148F0E76FC}" type="datetime1">
              <a:rPr lang="de-DE" smtClean="0"/>
              <a:t>05.03.2024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FF921-04E5-4668-A82D-084C2B6A2A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8843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CB8B-47DA-4A59-9711-8A649111AC14}" type="datetime1">
              <a:rPr lang="de-DE" smtClean="0"/>
              <a:t>05.03.2024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FF921-04E5-4668-A82D-084C2B6A2A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9694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108-139A-4B78-91BE-5B2E989CCEFD}" type="datetime1">
              <a:rPr lang="de-DE" smtClean="0"/>
              <a:t>05.03.2024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FF921-04E5-4668-A82D-084C2B6A2A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9764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799FA-08E7-4990-8E71-C1D7770A0CE9}" type="datetime1">
              <a:rPr lang="de-DE" smtClean="0"/>
              <a:t>05.03.2024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FF921-04E5-4668-A82D-084C2B6A2A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46333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6700-37A3-4A61-8DF8-EAB7149EAA83}" type="datetime1">
              <a:rPr lang="de-DE" smtClean="0"/>
              <a:t>05.03.2024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FF921-04E5-4668-A82D-084C2B6A2A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4804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959207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6A37-C39B-45D8-A0B8-3CF87BB6218F}" type="datetime1">
              <a:rPr lang="de-DE" smtClean="0"/>
              <a:t>05.03.2024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5E10-4780-4D77-9167-B27BE19F7EDF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feld 6"/>
          <p:cNvSpPr txBox="1"/>
          <p:nvPr userDrawn="1"/>
        </p:nvSpPr>
        <p:spPr>
          <a:xfrm>
            <a:off x="9871112" y="0"/>
            <a:ext cx="2320887" cy="52322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Haushalt 2024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019177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A47C1-8D1B-4E92-BA6B-FC2BF5237F62}" type="datetime1">
              <a:rPr lang="de-DE" smtClean="0"/>
              <a:t>05.03.2024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FF921-04E5-4668-A82D-084C2B6A2A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38456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5B0B7-945C-4A0F-AD27-37AF9A7F5772}" type="datetime1">
              <a:rPr lang="de-DE" smtClean="0"/>
              <a:t>05.03.2024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FF921-04E5-4668-A82D-084C2B6A2A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8152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A79F6-DE83-4AE5-94D8-DF6785013429}" type="datetime1">
              <a:rPr lang="de-DE" smtClean="0"/>
              <a:t>05.03.2024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FF921-04E5-4668-A82D-084C2B6A2A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3852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CF44-2B85-48CC-8E9E-79DCFFFD3E8F}" type="datetime1">
              <a:rPr lang="de-DE" smtClean="0"/>
              <a:t>05.03.2024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5E10-4780-4D77-9167-B27BE19F7ED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4052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9341-CD2C-4EF9-80E8-76A9F3386478}" type="datetime1">
              <a:rPr lang="de-DE" smtClean="0"/>
              <a:t>05.03.2024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5E10-4780-4D77-9167-B27BE19F7E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8004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2D31-6E91-4562-8E36-393A1A569923}" type="datetime1">
              <a:rPr lang="de-DE" smtClean="0"/>
              <a:t>05.03.2024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5E10-4780-4D77-9167-B27BE19F7E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4373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36A1-7BDA-4DA9-A8C3-FE6372D56C8A}" type="datetime1">
              <a:rPr lang="de-DE" smtClean="0"/>
              <a:t>05.03.2024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5E10-4780-4D77-9167-B27BE19F7E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6837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68AD6-CF43-4119-99CF-432367EC1F9F}" type="datetime1">
              <a:rPr lang="de-DE" smtClean="0"/>
              <a:t>05.03.2024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5E10-4780-4D77-9167-B27BE19F7E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8540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021F-E8B8-44E0-8D99-E0D1699903C2}" type="datetime1">
              <a:rPr lang="de-DE" smtClean="0"/>
              <a:t>05.03.2024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5E10-4780-4D77-9167-B27BE19F7E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356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46116-BDCC-40FB-B64B-47B33F9C4DFE}" type="datetime1">
              <a:rPr lang="de-DE" smtClean="0"/>
              <a:t>05.03.2024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5E10-4780-4D77-9167-B27BE19F7E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4519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96E44-67C1-4E9C-B5A7-4EAD66412E43}" type="datetime1">
              <a:rPr lang="de-DE" smtClean="0"/>
              <a:t>05.03.2024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35E10-4780-4D77-9167-B27BE19F7E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602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30000"/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BCBEA-3DA0-4769-87AC-68BB2ADE2FA9}" type="datetime1">
              <a:rPr lang="de-DE" smtClean="0"/>
              <a:t>05.03.2024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FF921-04E5-4668-A82D-084C2B6A2A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377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sz="6000" dirty="0" smtClean="0"/>
          </a:p>
          <a:p>
            <a:pPr marL="0" indent="0">
              <a:buNone/>
            </a:pPr>
            <a:r>
              <a:rPr lang="de-DE" sz="6000" dirty="0" smtClean="0"/>
              <a:t>Haushalt 2024</a:t>
            </a:r>
          </a:p>
          <a:p>
            <a:pPr marL="0" indent="0">
              <a:buNone/>
            </a:pPr>
            <a:endParaRPr lang="de-DE" sz="60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5E10-4780-4D77-9167-B27BE19F7EDF}" type="slidenum">
              <a:rPr lang="de-DE" smtClean="0"/>
              <a:t>1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6108569" y="6352143"/>
            <a:ext cx="4892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Hintergrundbild: Katharina Alf, TI Stadt Naumburg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86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10600" y="2490533"/>
            <a:ext cx="3195981" cy="1325563"/>
          </a:xfrm>
        </p:spPr>
        <p:txBody>
          <a:bodyPr/>
          <a:lstStyle/>
          <a:p>
            <a:r>
              <a:rPr lang="de-DE" dirty="0" smtClean="0"/>
              <a:t>Investitionen 2024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5E10-4780-4D77-9167-B27BE19F7EDF}" type="slidenum">
              <a:rPr lang="de-DE" smtClean="0"/>
              <a:t>10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51" y="433731"/>
            <a:ext cx="8437949" cy="543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4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29222" y="2723151"/>
            <a:ext cx="3195981" cy="1325563"/>
          </a:xfrm>
        </p:spPr>
        <p:txBody>
          <a:bodyPr/>
          <a:lstStyle/>
          <a:p>
            <a:r>
              <a:rPr lang="de-DE" dirty="0" smtClean="0"/>
              <a:t>Investitionen 2024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5E10-4780-4D77-9167-B27BE19F7EDF}" type="slidenum">
              <a:rPr lang="de-DE" smtClean="0"/>
              <a:t>11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t="1" r="361" b="733"/>
          <a:stretch/>
        </p:blipFill>
        <p:spPr>
          <a:xfrm>
            <a:off x="340674" y="2431919"/>
            <a:ext cx="8397973" cy="348603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/>
          <a:srcRect l="-178" t="2010" r="450" b="7914"/>
          <a:stretch/>
        </p:blipFill>
        <p:spPr>
          <a:xfrm>
            <a:off x="321820" y="1819374"/>
            <a:ext cx="8407402" cy="62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3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29222" y="2278851"/>
            <a:ext cx="3195981" cy="1325563"/>
          </a:xfrm>
        </p:spPr>
        <p:txBody>
          <a:bodyPr/>
          <a:lstStyle/>
          <a:p>
            <a:r>
              <a:rPr lang="de-DE" dirty="0" smtClean="0"/>
              <a:t>Investitionen 2024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5E10-4780-4D77-9167-B27BE19F7EDF}" type="slidenum">
              <a:rPr lang="de-DE" smtClean="0"/>
              <a:t>12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/>
          <a:srcRect l="-178" t="2010" r="450" b="7914"/>
          <a:stretch/>
        </p:blipFill>
        <p:spPr>
          <a:xfrm>
            <a:off x="273377" y="1853498"/>
            <a:ext cx="8455845" cy="62555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/>
          <a:srcRect t="1895" r="756"/>
          <a:stretch/>
        </p:blipFill>
        <p:spPr>
          <a:xfrm>
            <a:off x="282804" y="2486400"/>
            <a:ext cx="8418137" cy="212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665508" y="376679"/>
            <a:ext cx="6397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Freiwillige Aufgaben der Stadt Naumburg (Saale)</a:t>
            </a:r>
            <a:endParaRPr lang="de-DE" sz="36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5E10-4780-4D77-9167-B27BE19F7EDF}" type="slidenum">
              <a:rPr lang="de-DE" smtClean="0"/>
              <a:t>13</a:t>
            </a:fld>
            <a:endParaRPr lang="de-DE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991796"/>
              </p:ext>
            </p:extLst>
          </p:nvPr>
        </p:nvGraphicFramePr>
        <p:xfrm>
          <a:off x="209992" y="438150"/>
          <a:ext cx="5286375" cy="641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Arbeitsblatt" r:id="rId4" imgW="5286274" imgH="6420023" progId="Excel.Sheet.12">
                  <p:embed/>
                </p:oleObj>
              </mc:Choice>
              <mc:Fallback>
                <p:oleObj name="Arbeitsblatt" r:id="rId4" imgW="5286274" imgH="642002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9992" y="438150"/>
                        <a:ext cx="5286375" cy="6419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944411"/>
              </p:ext>
            </p:extLst>
          </p:nvPr>
        </p:nvGraphicFramePr>
        <p:xfrm>
          <a:off x="5564417" y="2009775"/>
          <a:ext cx="5286375" cy="484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Arbeitsblatt" r:id="rId6" imgW="5286274" imgH="4848198" progId="Excel.Sheet.12">
                  <p:embed/>
                </p:oleObj>
              </mc:Choice>
              <mc:Fallback>
                <p:oleObj name="Arbeitsblatt" r:id="rId6" imgW="5286274" imgH="484819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64417" y="2009775"/>
                        <a:ext cx="5286375" cy="4848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920089"/>
              </p:ext>
            </p:extLst>
          </p:nvPr>
        </p:nvGraphicFramePr>
        <p:xfrm>
          <a:off x="5564417" y="1633570"/>
          <a:ext cx="52863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Arbeitsblatt" r:id="rId8" imgW="5286274" imgH="390618" progId="Excel.Sheet.12">
                  <p:embed/>
                </p:oleObj>
              </mc:Choice>
              <mc:Fallback>
                <p:oleObj name="Arbeitsblatt" r:id="rId8" imgW="5286274" imgH="39061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64417" y="1633570"/>
                        <a:ext cx="528637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831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9753" y="1596044"/>
            <a:ext cx="119453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 smtClean="0"/>
              <a:t>Vielen Dank </a:t>
            </a:r>
          </a:p>
          <a:p>
            <a:pPr algn="ctr"/>
            <a:r>
              <a:rPr lang="de-DE" sz="6000" dirty="0" smtClean="0"/>
              <a:t>für Ihre </a:t>
            </a:r>
          </a:p>
          <a:p>
            <a:pPr algn="ctr"/>
            <a:r>
              <a:rPr lang="de-DE" sz="6000" dirty="0" smtClean="0"/>
              <a:t>Aufmerksamkeit!</a:t>
            </a:r>
          </a:p>
          <a:p>
            <a:pPr algn="ctr"/>
            <a:endParaRPr lang="de-DE" sz="60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5E10-4780-4D77-9167-B27BE19F7EDF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714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Stand Rücklagen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5E10-4780-4D77-9167-B27BE19F7EDF}" type="slidenum">
              <a:rPr lang="de-DE" smtClean="0"/>
              <a:t>2</a:t>
            </a:fld>
            <a:endParaRPr lang="de-DE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/>
          </p:nvPr>
        </p:nvGraphicFramePr>
        <p:xfrm>
          <a:off x="952711" y="1492178"/>
          <a:ext cx="8128000" cy="498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51299960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0257557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0665515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8659400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1" dirty="0" smtClean="0"/>
                        <a:t>Jahresrechnungen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Gesamtüberschuss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RL ord. Ergebnis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RL </a:t>
                      </a:r>
                      <a:r>
                        <a:rPr lang="de-DE" b="1" dirty="0" err="1" smtClean="0"/>
                        <a:t>außerord</a:t>
                      </a:r>
                      <a:r>
                        <a:rPr lang="de-DE" b="1" dirty="0" smtClean="0"/>
                        <a:t>. Ergebnis</a:t>
                      </a:r>
                      <a:endParaRPr lang="de-D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917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2011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967.088,38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938.741,47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28.346,91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378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825.293,33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778.857,78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46.435,55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447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2013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795.794,70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795.794,70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0,00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285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2014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1.849.855,77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1.849.039,47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816,30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8721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Korrektur RL 2011-2013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-452.336,52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0,00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368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2015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2.412.135,88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2.296.753,82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115.382,06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120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2016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1.403.616,88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1.493.943,94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-90.327,06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157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2017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4.945.238,21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4.866.210,32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79.027,89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888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2018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3.604.140,81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3.719.914,61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-115.773,80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641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0" dirty="0" smtClean="0"/>
                        <a:t>2019</a:t>
                      </a:r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 smtClean="0"/>
                        <a:t>998.425,01</a:t>
                      </a:r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 smtClean="0"/>
                        <a:t>746.804,04</a:t>
                      </a:r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 smtClean="0"/>
                        <a:t>251.620,97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6066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/>
                        <a:t>Gesamtsumme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/>
                        <a:t>17.033.723,63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/>
                        <a:t>315.528,82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345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539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Stand Rücklagen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5E10-4780-4D77-9167-B27BE19F7EDF}" type="slidenum">
              <a:rPr lang="de-DE" smtClean="0"/>
              <a:t>3</a:t>
            </a:fld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667621"/>
              </p:ext>
            </p:extLst>
          </p:nvPr>
        </p:nvGraphicFramePr>
        <p:xfrm>
          <a:off x="939363" y="1787390"/>
          <a:ext cx="791369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0626">
                  <a:extLst>
                    <a:ext uri="{9D8B030D-6E8A-4147-A177-3AD203B41FA5}">
                      <a16:colId xmlns:a16="http://schemas.microsoft.com/office/drawing/2014/main" val="3388121980"/>
                    </a:ext>
                  </a:extLst>
                </a:gridCol>
                <a:gridCol w="2178135">
                  <a:extLst>
                    <a:ext uri="{9D8B030D-6E8A-4147-A177-3AD203B41FA5}">
                      <a16:colId xmlns:a16="http://schemas.microsoft.com/office/drawing/2014/main" val="4197241257"/>
                    </a:ext>
                  </a:extLst>
                </a:gridCol>
                <a:gridCol w="2044931">
                  <a:extLst>
                    <a:ext uri="{9D8B030D-6E8A-4147-A177-3AD203B41FA5}">
                      <a16:colId xmlns:a16="http://schemas.microsoft.com/office/drawing/2014/main" val="10300369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1" dirty="0" smtClean="0"/>
                        <a:t>Gesamtsumme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/>
                        <a:t>17.033.723,63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/>
                        <a:t>315.528,82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2440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/>
                        <a:t>Ausgleich Jahresergebnis 2020</a:t>
                      </a:r>
                      <a:endParaRPr lang="de-DE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-3.051.400</a:t>
                      </a:r>
                      <a:endParaRPr lang="de-DE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de-D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52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/>
                        <a:t>Ausgleich Jahresergebnis 2021</a:t>
                      </a:r>
                      <a:endParaRPr lang="de-DE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-3.541.800</a:t>
                      </a:r>
                      <a:endParaRPr lang="de-DE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de-D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646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/>
                        <a:t>Ausgleich Jahresergebnis 2022</a:t>
                      </a:r>
                      <a:endParaRPr lang="de-DE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-3.938.500</a:t>
                      </a:r>
                      <a:endParaRPr lang="de-DE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085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/>
                        <a:t>Ausgleich Jahresergebnis 2023</a:t>
                      </a:r>
                      <a:endParaRPr lang="de-DE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(-5.775.900 – 900.000 =) -6.675.900</a:t>
                      </a:r>
                      <a:endParaRPr lang="de-DE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de-D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74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/>
                        <a:t>Ausgleich Jahresergebnis 2024</a:t>
                      </a:r>
                      <a:endParaRPr lang="de-DE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-10.802.900</a:t>
                      </a:r>
                      <a:endParaRPr lang="de-DE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126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/>
                        <a:t>Ausgleich Jahresergebnis 2025</a:t>
                      </a:r>
                      <a:endParaRPr lang="de-DE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b="1" i="1" dirty="0" smtClean="0"/>
                        <a:t>-9.454.600</a:t>
                      </a:r>
                      <a:endParaRPr lang="de-DE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9713085"/>
                  </a:ext>
                </a:extLst>
              </a:tr>
            </a:tbl>
          </a:graphicData>
        </a:graphic>
      </p:graphicFrame>
      <p:sp>
        <p:nvSpPr>
          <p:cNvPr id="4" name="Geschweifte Klammer rechts 3"/>
          <p:cNvSpPr/>
          <p:nvPr/>
        </p:nvSpPr>
        <p:spPr>
          <a:xfrm>
            <a:off x="8861367" y="2192096"/>
            <a:ext cx="286786" cy="1448879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9840883" y="2181319"/>
            <a:ext cx="177199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smtClean="0"/>
              <a:t>-17.207.600</a:t>
            </a:r>
            <a:endParaRPr lang="de-DE" dirty="0"/>
          </a:p>
        </p:txBody>
      </p:sp>
      <p:sp>
        <p:nvSpPr>
          <p:cNvPr id="7" name="Geschweifte Klammer rechts 6"/>
          <p:cNvSpPr/>
          <p:nvPr/>
        </p:nvSpPr>
        <p:spPr>
          <a:xfrm>
            <a:off x="9148152" y="2175470"/>
            <a:ext cx="282634" cy="1820334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9881751" y="3626472"/>
            <a:ext cx="176368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smtClean="0"/>
              <a:t>-28.010.500</a:t>
            </a:r>
            <a:endParaRPr lang="de-DE" dirty="0"/>
          </a:p>
        </p:txBody>
      </p:sp>
      <p:sp>
        <p:nvSpPr>
          <p:cNvPr id="9" name="Geschweifte Klammer rechts 8"/>
          <p:cNvSpPr/>
          <p:nvPr/>
        </p:nvSpPr>
        <p:spPr>
          <a:xfrm>
            <a:off x="9502825" y="2162573"/>
            <a:ext cx="223058" cy="2220697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9881751" y="3995804"/>
            <a:ext cx="172281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i="1" dirty="0" smtClean="0"/>
              <a:t>-37.465.100</a:t>
            </a:r>
            <a:endParaRPr lang="de-DE" i="1" dirty="0"/>
          </a:p>
        </p:txBody>
      </p:sp>
      <p:sp>
        <p:nvSpPr>
          <p:cNvPr id="11" name="Geschweifte Klammer rechts 10"/>
          <p:cNvSpPr/>
          <p:nvPr/>
        </p:nvSpPr>
        <p:spPr>
          <a:xfrm rot="16200000">
            <a:off x="6618978" y="-495038"/>
            <a:ext cx="253085" cy="4215069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5860423" y="1019919"/>
            <a:ext cx="196480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smtClean="0"/>
              <a:t>17.349.723,63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304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Ergebnishaushalt 2024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5E10-4780-4D77-9167-B27BE19F7EDF}" type="slidenum">
              <a:rPr lang="de-DE" smtClean="0"/>
              <a:t>4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9625553" cy="468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49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0"/>
            <a:ext cx="5959207" cy="1325563"/>
          </a:xfrm>
        </p:spPr>
        <p:txBody>
          <a:bodyPr/>
          <a:lstStyle/>
          <a:p>
            <a:r>
              <a:rPr lang="de-DE" dirty="0" smtClean="0"/>
              <a:t>Ergebnishaushalt 2024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5E10-4780-4D77-9167-B27BE19F7EDF}" type="slidenum">
              <a:rPr lang="de-DE" smtClean="0"/>
              <a:t>5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470" t="973" r="563" b="-1"/>
          <a:stretch/>
        </p:blipFill>
        <p:spPr>
          <a:xfrm>
            <a:off x="838197" y="2603972"/>
            <a:ext cx="8371790" cy="422079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/>
          <a:srcRect t="1805" r="450"/>
          <a:stretch/>
        </p:blipFill>
        <p:spPr>
          <a:xfrm>
            <a:off x="838199" y="1209779"/>
            <a:ext cx="8371788" cy="13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886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04522" cy="1325563"/>
          </a:xfrm>
        </p:spPr>
        <p:txBody>
          <a:bodyPr/>
          <a:lstStyle/>
          <a:p>
            <a:r>
              <a:rPr lang="de-DE" dirty="0" smtClean="0"/>
              <a:t>Entwicklung der Aufwendungen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5E10-4780-4D77-9167-B27BE19F7EDF}" type="slidenum">
              <a:rPr lang="de-DE" smtClean="0"/>
              <a:t>6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23671" t="-503" r="5004"/>
          <a:stretch/>
        </p:blipFill>
        <p:spPr>
          <a:xfrm>
            <a:off x="876858" y="1508289"/>
            <a:ext cx="4713187" cy="345086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045" y="1523270"/>
            <a:ext cx="5618428" cy="343588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0017" y="4959153"/>
            <a:ext cx="6768444" cy="108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92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49214" y="950617"/>
            <a:ext cx="4223208" cy="1811436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Vergleich Planansätze 2023 zu 2024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5E10-4780-4D77-9167-B27BE19F7EDF}" type="slidenum">
              <a:rPr lang="de-DE" smtClean="0"/>
              <a:t>7</a:t>
            </a:fld>
            <a:endParaRPr lang="de-DE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/>
          </p:nvPr>
        </p:nvGraphicFramePr>
        <p:xfrm>
          <a:off x="252413" y="338138"/>
          <a:ext cx="6962775" cy="620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Arbeitsblatt" r:id="rId4" imgW="6962734" imgH="6200615" progId="Excel.Sheet.12">
                  <p:embed/>
                </p:oleObj>
              </mc:Choice>
              <mc:Fallback>
                <p:oleObj name="Arbeitsblatt" r:id="rId4" imgW="6962734" imgH="6200615" progId="Excel.Sheet.12">
                  <p:embed/>
                  <p:pic>
                    <p:nvPicPr>
                      <p:cNvPr id="6" name="Objek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2413" y="338138"/>
                        <a:ext cx="6962775" cy="6200775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1615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41029" cy="1325563"/>
          </a:xfrm>
        </p:spPr>
        <p:txBody>
          <a:bodyPr/>
          <a:lstStyle/>
          <a:p>
            <a:r>
              <a:rPr lang="de-DE" dirty="0" smtClean="0"/>
              <a:t>Kurbetriebsgesellschaft mbH und </a:t>
            </a:r>
            <a:r>
              <a:rPr lang="de-DE" dirty="0" err="1" smtClean="0"/>
              <a:t>Bulabana</a:t>
            </a:r>
            <a:r>
              <a:rPr lang="de-DE" dirty="0" smtClean="0"/>
              <a:t> </a:t>
            </a:r>
            <a:r>
              <a:rPr lang="de-DE" dirty="0" smtClean="0"/>
              <a:t>im Haushalt 2024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5E10-4780-4D77-9167-B27BE19F7EDF}" type="slidenum">
              <a:rPr lang="de-DE" smtClean="0"/>
              <a:t>8</a:t>
            </a:fld>
            <a:endParaRPr lang="de-DE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347490"/>
              </p:ext>
            </p:extLst>
          </p:nvPr>
        </p:nvGraphicFramePr>
        <p:xfrm>
          <a:off x="838200" y="1881881"/>
          <a:ext cx="9037320" cy="41249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619895">
                  <a:extLst>
                    <a:ext uri="{9D8B030D-6E8A-4147-A177-3AD203B41FA5}">
                      <a16:colId xmlns:a16="http://schemas.microsoft.com/office/drawing/2014/main" val="3652865866"/>
                    </a:ext>
                  </a:extLst>
                </a:gridCol>
                <a:gridCol w="1444105">
                  <a:extLst>
                    <a:ext uri="{9D8B030D-6E8A-4147-A177-3AD203B41FA5}">
                      <a16:colId xmlns:a16="http://schemas.microsoft.com/office/drawing/2014/main" val="2942142647"/>
                    </a:ext>
                  </a:extLst>
                </a:gridCol>
                <a:gridCol w="2488414">
                  <a:extLst>
                    <a:ext uri="{9D8B030D-6E8A-4147-A177-3AD203B41FA5}">
                      <a16:colId xmlns:a16="http://schemas.microsoft.com/office/drawing/2014/main" val="2677852705"/>
                    </a:ext>
                  </a:extLst>
                </a:gridCol>
                <a:gridCol w="2484906">
                  <a:extLst>
                    <a:ext uri="{9D8B030D-6E8A-4147-A177-3AD203B41FA5}">
                      <a16:colId xmlns:a16="http://schemas.microsoft.com/office/drawing/2014/main" val="258960946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Ergebnishaushalt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Finanzhaushalt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6080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Betriebsführungsvertrag </a:t>
                      </a:r>
                      <a:r>
                        <a:rPr lang="de-DE" dirty="0" err="1" smtClean="0"/>
                        <a:t>Kubi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450 TEUR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Tilgung Darlehensvertrag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302,4 TEUR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686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Zinsen Darlehensvertrag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249,7 TEUR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Erwerb </a:t>
                      </a:r>
                      <a:r>
                        <a:rPr lang="de-DE" dirty="0" err="1" smtClean="0"/>
                        <a:t>Bulabana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1.700 TEUR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10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Zuschuss </a:t>
                      </a:r>
                      <a:r>
                        <a:rPr lang="de-DE" dirty="0" err="1" smtClean="0"/>
                        <a:t>Kubi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750 TEUR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Erwerb Finanzanlagen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14.377 TEUR</a:t>
                      </a:r>
                    </a:p>
                    <a:p>
                      <a:pPr algn="r"/>
                      <a:r>
                        <a:rPr lang="de-DE" baseline="0" dirty="0" smtClean="0"/>
                        <a:t>+ 423 TEUR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64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Zuschuss </a:t>
                      </a:r>
                      <a:r>
                        <a:rPr lang="de-DE" dirty="0" err="1" smtClean="0"/>
                        <a:t>Kubi</a:t>
                      </a:r>
                      <a:r>
                        <a:rPr lang="de-DE" dirty="0" smtClean="0"/>
                        <a:t> – Liquiditätshilfe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200 TEUR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Sanierung </a:t>
                      </a:r>
                      <a:r>
                        <a:rPr lang="de-DE" dirty="0" err="1" smtClean="0"/>
                        <a:t>Bulabana</a:t>
                      </a:r>
                      <a:r>
                        <a:rPr lang="de-DE" dirty="0" smtClean="0"/>
                        <a:t> (Fördermittelantrag Planung)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i="1" dirty="0" smtClean="0"/>
                        <a:t>in 2025 </a:t>
                      </a:r>
                    </a:p>
                    <a:p>
                      <a:pPr algn="r"/>
                      <a:r>
                        <a:rPr lang="de-DE" i="1" dirty="0" smtClean="0"/>
                        <a:t>838,8 TEUR</a:t>
                      </a:r>
                    </a:p>
                    <a:p>
                      <a:pPr algn="r"/>
                      <a:r>
                        <a:rPr lang="de-DE" i="1" dirty="0" smtClean="0"/>
                        <a:t>(EM 279,6 TEUR,</a:t>
                      </a:r>
                    </a:p>
                    <a:p>
                      <a:pPr algn="r"/>
                      <a:r>
                        <a:rPr lang="de-DE" i="1" dirty="0" smtClean="0"/>
                        <a:t>FM 559,2 TEUR)</a:t>
                      </a:r>
                      <a:endParaRPr lang="de-DE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8809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Zuschuss </a:t>
                      </a:r>
                      <a:r>
                        <a:rPr lang="de-DE" dirty="0" err="1" smtClean="0"/>
                        <a:t>Kubi</a:t>
                      </a:r>
                      <a:r>
                        <a:rPr lang="de-DE" dirty="0" smtClean="0"/>
                        <a:t> – </a:t>
                      </a:r>
                      <a:r>
                        <a:rPr lang="de-DE" dirty="0" err="1" smtClean="0"/>
                        <a:t>kurörtl</a:t>
                      </a:r>
                      <a:r>
                        <a:rPr lang="de-DE" dirty="0" smtClean="0"/>
                        <a:t>. Infrastruktur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526 TEUR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Energetische Sanierung </a:t>
                      </a:r>
                      <a:r>
                        <a:rPr lang="de-DE" dirty="0" err="1" smtClean="0"/>
                        <a:t>Bulabana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i="1" dirty="0" smtClean="0"/>
                        <a:t>In</a:t>
                      </a:r>
                      <a:r>
                        <a:rPr lang="de-DE" i="1" baseline="0" dirty="0" smtClean="0"/>
                        <a:t> Abhängigkeit Machbarkeitsstudie und </a:t>
                      </a:r>
                    </a:p>
                    <a:p>
                      <a:pPr algn="r"/>
                      <a:r>
                        <a:rPr lang="de-DE" i="1" baseline="0" dirty="0" smtClean="0"/>
                        <a:t>FM-Antrag Planung</a:t>
                      </a:r>
                      <a:endParaRPr lang="de-DE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033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7377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8878677" cy="1166220"/>
          </a:xfrm>
        </p:spPr>
        <p:txBody>
          <a:bodyPr>
            <a:normAutofit/>
          </a:bodyPr>
          <a:lstStyle/>
          <a:p>
            <a:r>
              <a:rPr lang="de-DE" dirty="0" smtClean="0"/>
              <a:t>Investitionsbedarfe 2024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838200" y="2095411"/>
            <a:ext cx="11104084" cy="4339650"/>
          </a:xfrm>
          <a:prstGeom prst="rect">
            <a:avLst/>
          </a:prstGeom>
          <a:solidFill>
            <a:schemeClr val="accent2">
              <a:alpha val="7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sz="2400" dirty="0" smtClean="0">
                <a:solidFill>
                  <a:schemeClr val="tx1"/>
                </a:solidFill>
              </a:rPr>
              <a:t>Gesamtkosten der Finanzierungsbedarfe					22.233.500 €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sz="2000" dirty="0">
                <a:solidFill>
                  <a:schemeClr val="tx1"/>
                </a:solidFill>
              </a:rPr>
              <a:t>d</a:t>
            </a:r>
            <a:r>
              <a:rPr lang="de-DE" sz="2000" dirty="0" smtClean="0">
                <a:solidFill>
                  <a:schemeClr val="tx1"/>
                </a:solidFill>
              </a:rPr>
              <a:t>avon geplante Kreditaufnahmen						19.331.100 €</a:t>
            </a:r>
          </a:p>
          <a:p>
            <a:pPr marL="1200150" lvl="2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sz="2000" i="1" dirty="0" smtClean="0">
                <a:solidFill>
                  <a:schemeClr val="tx1"/>
                </a:solidFill>
              </a:rPr>
              <a:t>Erwerb Feuerwehrfahrzeug					427.200 €</a:t>
            </a:r>
          </a:p>
          <a:p>
            <a:pPr marL="1200150" lvl="2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sz="2000" i="1" dirty="0" smtClean="0">
                <a:solidFill>
                  <a:schemeClr val="tx1"/>
                </a:solidFill>
              </a:rPr>
              <a:t>3. BA Osttangente					</a:t>
            </a:r>
            <a:r>
              <a:rPr lang="de-DE" sz="2000" i="1" dirty="0">
                <a:solidFill>
                  <a:schemeClr val="tx1"/>
                </a:solidFill>
              </a:rPr>
              <a:t>	</a:t>
            </a:r>
            <a:r>
              <a:rPr lang="de-DE" sz="2000" i="1" dirty="0" smtClean="0">
                <a:solidFill>
                  <a:schemeClr val="tx1"/>
                </a:solidFill>
              </a:rPr>
              <a:t>135.000 €</a:t>
            </a:r>
          </a:p>
          <a:p>
            <a:pPr marL="1200150" lvl="2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sz="2000" i="1" dirty="0" smtClean="0">
                <a:solidFill>
                  <a:schemeClr val="tx1"/>
                </a:solidFill>
              </a:rPr>
              <a:t>Mehrkosten Schulen (MKS und BS)				800.000 €</a:t>
            </a:r>
          </a:p>
          <a:p>
            <a:pPr marL="1200150" lvl="2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sz="2000" i="1" dirty="0" smtClean="0">
                <a:solidFill>
                  <a:schemeClr val="tx1"/>
                </a:solidFill>
              </a:rPr>
              <a:t>Kanalbau Bad </a:t>
            </a:r>
            <a:r>
              <a:rPr lang="de-DE" sz="2000" i="1" dirty="0" err="1" smtClean="0">
                <a:solidFill>
                  <a:schemeClr val="tx1"/>
                </a:solidFill>
              </a:rPr>
              <a:t>Kösen</a:t>
            </a:r>
            <a:r>
              <a:rPr lang="de-DE" sz="2000" i="1" dirty="0" smtClean="0">
                <a:solidFill>
                  <a:schemeClr val="tx1"/>
                </a:solidFill>
              </a:rPr>
              <a:t>					</a:t>
            </a:r>
            <a:r>
              <a:rPr lang="de-DE" sz="2000" i="1" dirty="0">
                <a:solidFill>
                  <a:schemeClr val="tx1"/>
                </a:solidFill>
              </a:rPr>
              <a:t> </a:t>
            </a:r>
            <a:r>
              <a:rPr lang="de-DE" sz="2000" i="1" dirty="0" smtClean="0">
                <a:solidFill>
                  <a:schemeClr val="tx1"/>
                </a:solidFill>
              </a:rPr>
              <a:t>            1.135.500 €</a:t>
            </a:r>
          </a:p>
          <a:p>
            <a:pPr marL="1200150" lvl="2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sz="2000" i="1" dirty="0" err="1" smtClean="0">
                <a:solidFill>
                  <a:schemeClr val="tx1"/>
                </a:solidFill>
              </a:rPr>
              <a:t>Bulabana</a:t>
            </a:r>
            <a:r>
              <a:rPr lang="de-DE" sz="2000" i="1" dirty="0" smtClean="0">
                <a:solidFill>
                  <a:schemeClr val="tx1"/>
                </a:solidFill>
              </a:rPr>
              <a:t>						           16.500.000 €</a:t>
            </a:r>
          </a:p>
          <a:p>
            <a:pPr marL="1200150" lvl="2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sz="2000" i="1" dirty="0" smtClean="0">
                <a:solidFill>
                  <a:schemeClr val="tx1"/>
                </a:solidFill>
              </a:rPr>
              <a:t>Allgemeine Deckung Investitionshaushalt				333.900 €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de-DE" sz="2000" dirty="0" smtClean="0">
              <a:solidFill>
                <a:schemeClr val="tx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5E10-4780-4D77-9167-B27BE19F7ED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743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337</Words>
  <Application>Microsoft Office PowerPoint</Application>
  <PresentationFormat>Breitbild</PresentationFormat>
  <Paragraphs>142</Paragraphs>
  <Slides>14</Slides>
  <Notes>10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Office</vt:lpstr>
      <vt:lpstr>Benutzerdefiniertes Design</vt:lpstr>
      <vt:lpstr>Arbeitsblatt</vt:lpstr>
      <vt:lpstr>PowerPoint-Präsentation</vt:lpstr>
      <vt:lpstr>Stand Rücklagen</vt:lpstr>
      <vt:lpstr>Stand Rücklagen</vt:lpstr>
      <vt:lpstr>Ergebnishaushalt 2024</vt:lpstr>
      <vt:lpstr>Ergebnishaushalt 2024</vt:lpstr>
      <vt:lpstr>Entwicklung der Aufwendungen</vt:lpstr>
      <vt:lpstr>Vergleich Planansätze 2023 zu 2024</vt:lpstr>
      <vt:lpstr>Kurbetriebsgesellschaft mbH und Bulabana im Haushalt 2024</vt:lpstr>
      <vt:lpstr>Investitionsbedarfe 2024</vt:lpstr>
      <vt:lpstr>Investitionen 2024</vt:lpstr>
      <vt:lpstr>Investitionen 2024</vt:lpstr>
      <vt:lpstr>Investitionen 2024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Klausurtagung 26.11.2021</dc:title>
  <dc:creator>Töpfer, Stefanie</dc:creator>
  <cp:lastModifiedBy>Töpfer, Stefanie</cp:lastModifiedBy>
  <cp:revision>94</cp:revision>
  <cp:lastPrinted>2023-02-20T16:44:17Z</cp:lastPrinted>
  <dcterms:created xsi:type="dcterms:W3CDTF">2021-11-17T15:00:04Z</dcterms:created>
  <dcterms:modified xsi:type="dcterms:W3CDTF">2024-03-05T17:15:10Z</dcterms:modified>
</cp:coreProperties>
</file>